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76" r:id="rId2"/>
    <p:sldId id="257" r:id="rId3"/>
    <p:sldId id="270" r:id="rId4"/>
    <p:sldId id="275" r:id="rId5"/>
    <p:sldId id="269" r:id="rId6"/>
    <p:sldId id="268" r:id="rId7"/>
    <p:sldId id="259" r:id="rId8"/>
    <p:sldId id="258" r:id="rId9"/>
    <p:sldId id="260" r:id="rId10"/>
    <p:sldId id="261" r:id="rId11"/>
    <p:sldId id="266" r:id="rId12"/>
    <p:sldId id="265" r:id="rId13"/>
    <p:sldId id="264" r:id="rId14"/>
    <p:sldId id="263" r:id="rId15"/>
    <p:sldId id="273" r:id="rId16"/>
    <p:sldId id="271" r:id="rId17"/>
    <p:sldId id="262" r:id="rId18"/>
    <p:sldId id="272" r:id="rId19"/>
    <p:sldId id="277" r:id="rId20"/>
    <p:sldId id="278" r:id="rId21"/>
  </p:sldIdLst>
  <p:sldSz cx="12192000" cy="6858000"/>
  <p:notesSz cx="6858000" cy="9144000"/>
  <p:embeddedFontLst>
    <p:embeddedFont>
      <p:font typeface="Consolas" panose="020B0609020204030204" pitchFamily="49" charset="0"/>
      <p:regular r:id="rId22"/>
      <p:bold r:id="rId23"/>
      <p:italic r:id="rId24"/>
      <p:boldItalic r:id="rId25"/>
    </p:embeddedFont>
    <p:embeddedFont>
      <p:font typeface="HY나무B" panose="02030600000101010101" pitchFamily="18" charset="-127"/>
      <p:regular r:id="rId26"/>
    </p:embeddedFont>
    <p:embeddedFont>
      <p:font typeface="맑은 고딕" panose="020B0503020000020004" pitchFamily="50" charset="-127"/>
      <p:regular r:id="rId27"/>
      <p:bold r:id="rId2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6BAB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311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10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468ECB-66C6-4FB2-AA22-503FE5E090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DA69A5D-3498-4590-B413-CDE57B3842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3EAECF0-F08B-4BE3-A728-6BCA90733C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285BA-9E0D-4071-AE27-0B111EB1812D}" type="datetimeFigureOut">
              <a:rPr lang="ko-KR" altLang="en-US" smtClean="0"/>
              <a:t>2020-03-08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F2E52C8-6516-441E-A5D0-04F68191CC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2C6EA31-29F8-4CE5-BDF8-799E2DA01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3213C-9A0B-4163-A285-1FAFA3CFE5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69986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A6A7FB-2B68-4341-8554-038D86541B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B99EE2E-476B-4999-B528-B99B4CA3AE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CA0B54E-A1E0-4997-A073-732BDB873F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285BA-9E0D-4071-AE27-0B111EB1812D}" type="datetimeFigureOut">
              <a:rPr lang="ko-KR" altLang="en-US" smtClean="0"/>
              <a:t>2020-03-08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C2AA1BA-B1B7-429A-BFC2-C370043A8F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92576A2-6A10-4AE8-ADC1-F1C1E83BC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3213C-9A0B-4163-A285-1FAFA3CFE5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02909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4BEA67E-E217-4039-9D7A-BF6D0C93258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DBDFCFC-80CF-48EA-A93D-6609D078EE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6A4B13B-ECFF-475F-9CD1-4229558F56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285BA-9E0D-4071-AE27-0B111EB1812D}" type="datetimeFigureOut">
              <a:rPr lang="ko-KR" altLang="en-US" smtClean="0"/>
              <a:t>2020-03-08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E043F1D-3E73-49B8-804D-C12FD3444D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1361244-991D-4C8E-A70A-27B2878245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3213C-9A0B-4163-A285-1FAFA3CFE5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62240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EAC3D5-476D-49E4-9729-E9556D809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65EAC75-626C-459F-9875-3D258F784E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3DE6D1F-96A6-4DB8-A5C9-F37EEC7187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285BA-9E0D-4071-AE27-0B111EB1812D}" type="datetimeFigureOut">
              <a:rPr lang="ko-KR" altLang="en-US" smtClean="0"/>
              <a:t>2020-03-08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A48E11E-2E48-41CE-82EC-EA6E4DABD1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FDB0A58-F0A1-458B-A5EF-ABD13817F9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3213C-9A0B-4163-A285-1FAFA3CFE5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63149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AF7C53-A1C1-49E5-B56A-CBD00056CB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645A738-BFAA-4A20-92BB-EE888F32A2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8C0807B-0BE8-4FCC-8DEA-EF240C612C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285BA-9E0D-4071-AE27-0B111EB1812D}" type="datetimeFigureOut">
              <a:rPr lang="ko-KR" altLang="en-US" smtClean="0"/>
              <a:t>2020-03-08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F365315-6144-42F4-BD43-8C75E80C3D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C5705C2-7E50-4203-9CF1-26C9925FF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3213C-9A0B-4163-A285-1FAFA3CFE5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5441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90059B-4C35-4760-8A43-2C1955E23B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96BD294-D819-4151-A002-BF9497DFFC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4FD84B4-4671-4D00-A145-E6B0041D2A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D0DA801-68EE-4C61-8075-9CEA743126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285BA-9E0D-4071-AE27-0B111EB1812D}" type="datetimeFigureOut">
              <a:rPr lang="ko-KR" altLang="en-US" smtClean="0"/>
              <a:t>2020-03-08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1B10B77-1C81-42FF-878D-CB6519EA61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9AC92DD-30C3-4364-BBFD-5B4A376A28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3213C-9A0B-4163-A285-1FAFA3CFE5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66799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FB7E47-8157-4099-8217-544960483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C6E23EB-0C44-4975-AB48-27EC2AE45F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C5A0E3D-733B-4FA9-911C-49AFED80FC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E3DEBBE-9BC4-40E1-BD38-9FF41BC4CD0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AE17727-C24F-4AF7-B1B9-2AEEC7A7E7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CC5AA9C-2D4F-4CB6-B0DC-8AC8243F32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285BA-9E0D-4071-AE27-0B111EB1812D}" type="datetimeFigureOut">
              <a:rPr lang="ko-KR" altLang="en-US" smtClean="0"/>
              <a:t>2020-03-08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1F7FDC1-67B4-4D4C-8D8A-31B42972B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E3D07D3-2500-46AD-A16C-96BFE586F1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3213C-9A0B-4163-A285-1FAFA3CFE5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74233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3C8DA4-27E0-4C55-AD42-A308F8E3D0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8467121-04BB-465C-AA3C-AB832E69C3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285BA-9E0D-4071-AE27-0B111EB1812D}" type="datetimeFigureOut">
              <a:rPr lang="ko-KR" altLang="en-US" smtClean="0"/>
              <a:t>2020-03-08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C6E26B5-D29B-450C-ABB0-D210263DEA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AB16E7E-6C79-43B7-8DCA-C4456BC74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3213C-9A0B-4163-A285-1FAFA3CFE5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81529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438C492-E3FE-4D66-AC91-CE595F3766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285BA-9E0D-4071-AE27-0B111EB1812D}" type="datetimeFigureOut">
              <a:rPr lang="ko-KR" altLang="en-US" smtClean="0"/>
              <a:t>2020-03-08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E105675-C904-47FE-B7FB-754483F9F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7301114-2265-4660-99F7-062549900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3213C-9A0B-4163-A285-1FAFA3CFE5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42932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933C18-C489-4F30-9945-DDFE56EA70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1F149D7-2633-4472-AED4-58E408B038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F8E1D10-F746-4DFC-BD22-88D456950F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EA7C45B-9463-499B-938D-D252DD19D6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285BA-9E0D-4071-AE27-0B111EB1812D}" type="datetimeFigureOut">
              <a:rPr lang="ko-KR" altLang="en-US" smtClean="0"/>
              <a:t>2020-03-08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99E2A55-9FCA-422F-A551-34DDB9B7DF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7350A72-B21C-4B23-8C7D-216B05E501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3213C-9A0B-4163-A285-1FAFA3CFE5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79532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5FED5D-B9BD-4E0A-AE22-7586AD0EA7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F4B22AA-85F6-48C2-826A-173A11C870E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21DC79F-5170-4DFC-A2B1-7753A95800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5F0F027-EC56-4DFE-BEC7-CDCA84FE8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285BA-9E0D-4071-AE27-0B111EB1812D}" type="datetimeFigureOut">
              <a:rPr lang="ko-KR" altLang="en-US" smtClean="0"/>
              <a:t>2020-03-08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EF26C92-BF0C-4D28-9BA6-77FE705E53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378107A-440E-4E3D-B224-40E3B4C6D0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3213C-9A0B-4163-A285-1FAFA3CFE5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22695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0526B5E-2AA2-4074-9DB8-5E2C275B1A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0FDD1C5-6CBA-4718-8277-ED16BEBEF7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C061F6E-8737-4508-AC55-7EB94896EB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5285BA-9E0D-4071-AE27-0B111EB1812D}" type="datetimeFigureOut">
              <a:rPr lang="ko-KR" altLang="en-US" smtClean="0"/>
              <a:t>2020-03-08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55480EE-72D0-4C1A-803B-F9C1582CF1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A0FE838-ECC7-4BD4-8F8A-F83C61726F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03213C-9A0B-4163-A285-1FAFA3CFE5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06957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B8535AD-C6B7-491A-8349-B0CA66EC9BC7}"/>
              </a:ext>
            </a:extLst>
          </p:cNvPr>
          <p:cNvSpPr txBox="1"/>
          <p:nvPr/>
        </p:nvSpPr>
        <p:spPr>
          <a:xfrm>
            <a:off x="4913745" y="2505049"/>
            <a:ext cx="5283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나무B" panose="02030600000101010101" pitchFamily="18" charset="-127"/>
                <a:ea typeface="HY나무B" panose="02030600000101010101" pitchFamily="18" charset="-127"/>
              </a:rPr>
              <a:t>포트폴리오 관리 시스템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624E05-8FCA-478F-8F63-103A533A1B81}"/>
              </a:ext>
            </a:extLst>
          </p:cNvPr>
          <p:cNvSpPr txBox="1"/>
          <p:nvPr/>
        </p:nvSpPr>
        <p:spPr>
          <a:xfrm>
            <a:off x="7291318" y="5860502"/>
            <a:ext cx="45857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나무B" panose="02030600000101010101" pitchFamily="18" charset="-127"/>
                <a:ea typeface="HY나무B" panose="02030600000101010101" pitchFamily="18" charset="-127"/>
              </a:rPr>
              <a:t>“1</a:t>
            </a:r>
            <a:r>
              <a:rPr lang="ko-KR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나무B" panose="02030600000101010101" pitchFamily="18" charset="-127"/>
                <a:ea typeface="HY나무B" panose="02030600000101010101" pitchFamily="18" charset="-127"/>
              </a:rPr>
              <a:t>일</a:t>
            </a:r>
            <a:r>
              <a:rPr lang="en-US" altLang="ko-KR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나무B" panose="02030600000101010101" pitchFamily="18" charset="-127"/>
                <a:ea typeface="HY나무B" panose="02030600000101010101" pitchFamily="18" charset="-127"/>
              </a:rPr>
              <a:t>2</a:t>
            </a:r>
            <a:r>
              <a:rPr lang="ko-KR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나무B" panose="02030600000101010101" pitchFamily="18" charset="-127"/>
                <a:ea typeface="HY나무B" panose="02030600000101010101" pitchFamily="18" charset="-127"/>
              </a:rPr>
              <a:t>기능</a:t>
            </a:r>
            <a:r>
              <a:rPr lang="en-US" altLang="ko-KR" sz="3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나무B" panose="02030600000101010101" pitchFamily="18" charset="-127"/>
                <a:ea typeface="HY나무B" panose="02030600000101010101" pitchFamily="18" charset="-127"/>
              </a:rPr>
              <a:t>”</a:t>
            </a:r>
            <a:r>
              <a:rPr lang="ko-KR" altLang="en-US" sz="3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나무B" panose="02030600000101010101" pitchFamily="18" charset="-127"/>
                <a:ea typeface="HY나무B" panose="02030600000101010101" pitchFamily="18" charset="-127"/>
              </a:rPr>
              <a:t>조 </a:t>
            </a:r>
            <a:r>
              <a:rPr lang="en-US" altLang="ko-KR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나무B" panose="02030600000101010101" pitchFamily="18" charset="-127"/>
                <a:ea typeface="HY나무B" panose="02030600000101010101" pitchFamily="18" charset="-127"/>
              </a:rPr>
              <a:t>(4</a:t>
            </a:r>
            <a:r>
              <a:rPr lang="ko-KR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나무B" panose="02030600000101010101" pitchFamily="18" charset="-127"/>
                <a:ea typeface="HY나무B" panose="02030600000101010101" pitchFamily="18" charset="-127"/>
              </a:rPr>
              <a:t>조</a:t>
            </a:r>
            <a:r>
              <a:rPr lang="en-US" altLang="ko-KR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나무B" panose="02030600000101010101" pitchFamily="18" charset="-127"/>
                <a:ea typeface="HY나무B" panose="02030600000101010101" pitchFamily="18" charset="-127"/>
              </a:rPr>
              <a:t>)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A8935D1-941B-40B5-BBE0-368CC239F0BE}"/>
              </a:ext>
            </a:extLst>
          </p:cNvPr>
          <p:cNvGrpSpPr/>
          <p:nvPr/>
        </p:nvGrpSpPr>
        <p:grpSpPr>
          <a:xfrm>
            <a:off x="2197463" y="1258553"/>
            <a:ext cx="5093855" cy="3139321"/>
            <a:chOff x="2197463" y="1258553"/>
            <a:chExt cx="5093855" cy="313932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A6C42CB-6114-40A0-9507-E34E616359C2}"/>
                </a:ext>
              </a:extLst>
            </p:cNvPr>
            <p:cNvSpPr txBox="1"/>
            <p:nvPr/>
          </p:nvSpPr>
          <p:spPr>
            <a:xfrm>
              <a:off x="2197463" y="1258553"/>
              <a:ext cx="5093855" cy="31393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  </a:t>
              </a:r>
              <a:r>
                <a:rPr lang="en-US" altLang="ko-KR" sz="6600" b="1" dirty="0" err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ortfoli</a:t>
              </a:r>
              <a:r>
                <a:rPr lang="en-US" altLang="ko-KR" sz="6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 UI PROTOTYPE</a:t>
              </a:r>
              <a:endParaRPr lang="ko-KR" alt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endParaRPr>
            </a:p>
          </p:txBody>
        </p:sp>
        <p:pic>
          <p:nvPicPr>
            <p:cNvPr id="13" name="그림 12" descr="그리기이(가) 표시된 사진&#10;&#10;자동 생성된 설명">
              <a:extLst>
                <a:ext uri="{FF2B5EF4-FFF2-40B4-BE49-F238E27FC236}">
                  <a16:creationId xmlns:a16="http://schemas.microsoft.com/office/drawing/2014/main" id="{CC376082-AB2C-41A4-AA22-735AA6EB2E0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38035" y="1258553"/>
              <a:ext cx="863593" cy="8635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008154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스크린샷이(가) 표시된 사진&#10;&#10;자동 생성된 설명">
            <a:extLst>
              <a:ext uri="{FF2B5EF4-FFF2-40B4-BE49-F238E27FC236}">
                <a16:creationId xmlns:a16="http://schemas.microsoft.com/office/drawing/2014/main" id="{BF6AC768-D0E3-4EAA-973C-3DEA85B796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1072931"/>
            <a:ext cx="82296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9E597F4-6B60-45B6-9C56-EBC627B93B84}"/>
              </a:ext>
            </a:extLst>
          </p:cNvPr>
          <p:cNvSpPr txBox="1"/>
          <p:nvPr/>
        </p:nvSpPr>
        <p:spPr>
          <a:xfrm>
            <a:off x="89762" y="130309"/>
            <a:ext cx="4019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u="sng" dirty="0"/>
              <a:t>2. </a:t>
            </a:r>
            <a:r>
              <a:rPr lang="ko-KR" altLang="en-US" b="1" u="sng" dirty="0"/>
              <a:t>포트폴리오 및 채용정보 관리 기능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67B73A-EBC7-4ECB-844C-59D1BF1AB834}"/>
              </a:ext>
            </a:extLst>
          </p:cNvPr>
          <p:cNvSpPr txBox="1"/>
          <p:nvPr/>
        </p:nvSpPr>
        <p:spPr>
          <a:xfrm>
            <a:off x="302426" y="601620"/>
            <a:ext cx="4286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2-1. </a:t>
            </a:r>
            <a:r>
              <a:rPr lang="ko-KR" altLang="en-US" dirty="0"/>
              <a:t>게시판 형식으로 구현 </a:t>
            </a:r>
            <a:r>
              <a:rPr lang="en-US" altLang="ko-KR" dirty="0"/>
              <a:t>(CRUD </a:t>
            </a:r>
            <a:r>
              <a:rPr lang="ko-KR" altLang="en-US" dirty="0"/>
              <a:t>기능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9" name="말풍선: 사각형 8">
            <a:extLst>
              <a:ext uri="{FF2B5EF4-FFF2-40B4-BE49-F238E27FC236}">
                <a16:creationId xmlns:a16="http://schemas.microsoft.com/office/drawing/2014/main" id="{E8A5D3B9-237F-497D-8D9E-9F1A8397AC78}"/>
              </a:ext>
            </a:extLst>
          </p:cNvPr>
          <p:cNvSpPr/>
          <p:nvPr/>
        </p:nvSpPr>
        <p:spPr>
          <a:xfrm>
            <a:off x="7642009" y="3202707"/>
            <a:ext cx="1959016" cy="452586"/>
          </a:xfrm>
          <a:prstGeom prst="wedgeRectCallout">
            <a:avLst>
              <a:gd name="adj1" fmla="val -40920"/>
              <a:gd name="adj2" fmla="val 98985"/>
            </a:avLst>
          </a:prstGeom>
          <a:solidFill>
            <a:srgbClr val="06BAB1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지도 </a:t>
            </a:r>
            <a:r>
              <a:rPr lang="en-US" altLang="ko-KR" sz="1200" dirty="0">
                <a:solidFill>
                  <a:schemeClr val="tx1"/>
                </a:solidFill>
              </a:rPr>
              <a:t>API (</a:t>
            </a:r>
            <a:r>
              <a:rPr lang="ko-KR" altLang="en-US" sz="1200" dirty="0">
                <a:solidFill>
                  <a:schemeClr val="tx1"/>
                </a:solidFill>
              </a:rPr>
              <a:t>회사 주소</a:t>
            </a:r>
            <a:r>
              <a:rPr lang="en-US" altLang="ko-KR" sz="1200" dirty="0">
                <a:solidFill>
                  <a:schemeClr val="tx1"/>
                </a:solidFill>
              </a:rPr>
              <a:t>)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22587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03BB5BC3-1536-4839-9AEF-6D5C932184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2216" y="1072931"/>
            <a:ext cx="9267568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F041F42-BA87-4A7A-9B58-B1D9A7311542}"/>
              </a:ext>
            </a:extLst>
          </p:cNvPr>
          <p:cNvSpPr/>
          <p:nvPr/>
        </p:nvSpPr>
        <p:spPr>
          <a:xfrm flipV="1">
            <a:off x="4036291" y="3317363"/>
            <a:ext cx="748146" cy="31404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66716D3-22BC-4E00-9F15-51F287D849C3}"/>
              </a:ext>
            </a:extLst>
          </p:cNvPr>
          <p:cNvSpPr/>
          <p:nvPr/>
        </p:nvSpPr>
        <p:spPr>
          <a:xfrm flipV="1">
            <a:off x="1741053" y="2666199"/>
            <a:ext cx="1186873" cy="31404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말풍선: 사각형 5">
            <a:extLst>
              <a:ext uri="{FF2B5EF4-FFF2-40B4-BE49-F238E27FC236}">
                <a16:creationId xmlns:a16="http://schemas.microsoft.com/office/drawing/2014/main" id="{5CE14EE7-6A18-45F1-8614-8C4AA764D2BA}"/>
              </a:ext>
            </a:extLst>
          </p:cNvPr>
          <p:cNvSpPr/>
          <p:nvPr/>
        </p:nvSpPr>
        <p:spPr>
          <a:xfrm>
            <a:off x="5245350" y="3317363"/>
            <a:ext cx="1469486" cy="452586"/>
          </a:xfrm>
          <a:prstGeom prst="wedgeRectCallout">
            <a:avLst>
              <a:gd name="adj1" fmla="val -22101"/>
              <a:gd name="adj2" fmla="val -78023"/>
            </a:avLst>
          </a:prstGeom>
          <a:solidFill>
            <a:srgbClr val="06BAB1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휴대폰 인증 </a:t>
            </a:r>
            <a:r>
              <a:rPr lang="en-US" altLang="ko-KR" sz="1200" dirty="0"/>
              <a:t>API</a:t>
            </a:r>
            <a:endParaRPr lang="ko-KR" altLang="en-US" sz="1200" dirty="0"/>
          </a:p>
        </p:txBody>
      </p:sp>
      <p:sp>
        <p:nvSpPr>
          <p:cNvPr id="7" name="말풍선: 사각형 6">
            <a:extLst>
              <a:ext uri="{FF2B5EF4-FFF2-40B4-BE49-F238E27FC236}">
                <a16:creationId xmlns:a16="http://schemas.microsoft.com/office/drawing/2014/main" id="{7FC808E1-0B0D-49A4-911C-264A3B811D87}"/>
              </a:ext>
            </a:extLst>
          </p:cNvPr>
          <p:cNvSpPr/>
          <p:nvPr/>
        </p:nvSpPr>
        <p:spPr>
          <a:xfrm>
            <a:off x="7596004" y="5741908"/>
            <a:ext cx="1469486" cy="452586"/>
          </a:xfrm>
          <a:prstGeom prst="wedgeRectCallout">
            <a:avLst>
              <a:gd name="adj1" fmla="val -22101"/>
              <a:gd name="adj2" fmla="val -78023"/>
            </a:avLst>
          </a:prstGeom>
          <a:solidFill>
            <a:srgbClr val="06BAB1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지도 </a:t>
            </a:r>
            <a:r>
              <a:rPr lang="en-US" altLang="ko-KR" sz="1200" dirty="0"/>
              <a:t>API</a:t>
            </a:r>
            <a:endParaRPr lang="ko-KR" altLang="en-US" sz="1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D1E0E6-C22C-4905-B55D-D5FB92C31D68}"/>
              </a:ext>
            </a:extLst>
          </p:cNvPr>
          <p:cNvSpPr txBox="1"/>
          <p:nvPr/>
        </p:nvSpPr>
        <p:spPr>
          <a:xfrm>
            <a:off x="89762" y="130309"/>
            <a:ext cx="21579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u="sng" dirty="0"/>
              <a:t>3. </a:t>
            </a:r>
            <a:r>
              <a:rPr lang="ko-KR" altLang="en-US" b="1" u="sng" dirty="0" err="1"/>
              <a:t>회원별</a:t>
            </a:r>
            <a:r>
              <a:rPr lang="ko-KR" altLang="en-US" b="1" u="sng" dirty="0"/>
              <a:t> 추가기능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43561E2-D50F-4264-8B7D-9E814DED598E}"/>
              </a:ext>
            </a:extLst>
          </p:cNvPr>
          <p:cNvSpPr txBox="1"/>
          <p:nvPr/>
        </p:nvSpPr>
        <p:spPr>
          <a:xfrm>
            <a:off x="302426" y="601620"/>
            <a:ext cx="3430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3-1. </a:t>
            </a:r>
            <a:r>
              <a:rPr lang="ko-KR" altLang="en-US" dirty="0"/>
              <a:t>회원정보 수정 기능</a:t>
            </a:r>
            <a:r>
              <a:rPr lang="en-US" altLang="ko-KR" dirty="0"/>
              <a:t>(CRUD)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444929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06F819DE-3D4E-423F-BA40-9E25E1A7B9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5779" y="1072931"/>
            <a:ext cx="9580442" cy="6858000"/>
          </a:xfrm>
          <a:prstGeom prst="rect">
            <a:avLst/>
          </a:prstGeom>
        </p:spPr>
      </p:pic>
      <p:sp>
        <p:nvSpPr>
          <p:cNvPr id="7" name="말풍선: 사각형 6">
            <a:extLst>
              <a:ext uri="{FF2B5EF4-FFF2-40B4-BE49-F238E27FC236}">
                <a16:creationId xmlns:a16="http://schemas.microsoft.com/office/drawing/2014/main" id="{E053DA48-B231-4CF4-9839-703C460C9DCB}"/>
              </a:ext>
            </a:extLst>
          </p:cNvPr>
          <p:cNvSpPr/>
          <p:nvPr/>
        </p:nvSpPr>
        <p:spPr>
          <a:xfrm>
            <a:off x="8625857" y="2809361"/>
            <a:ext cx="1959016" cy="452586"/>
          </a:xfrm>
          <a:prstGeom prst="wedgeRectCallout">
            <a:avLst>
              <a:gd name="adj1" fmla="val -40329"/>
              <a:gd name="adj2" fmla="val -90267"/>
            </a:avLst>
          </a:prstGeom>
          <a:solidFill>
            <a:srgbClr val="06BAB1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변경사항 있을 때 활성화</a:t>
            </a:r>
            <a:endParaRPr lang="ko-KR" altLang="en-US" sz="1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3F7DE7D-3768-445C-8790-64EE354E939B}"/>
              </a:ext>
            </a:extLst>
          </p:cNvPr>
          <p:cNvSpPr txBox="1"/>
          <p:nvPr/>
        </p:nvSpPr>
        <p:spPr>
          <a:xfrm>
            <a:off x="89762" y="130309"/>
            <a:ext cx="21579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u="sng" dirty="0"/>
              <a:t>3. </a:t>
            </a:r>
            <a:r>
              <a:rPr lang="ko-KR" altLang="en-US" b="1" u="sng" dirty="0" err="1"/>
              <a:t>회원별</a:t>
            </a:r>
            <a:r>
              <a:rPr lang="ko-KR" altLang="en-US" b="1" u="sng" dirty="0"/>
              <a:t> 추가기능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19E314-14B4-4ED8-8CD2-4A36F18A8BB8}"/>
              </a:ext>
            </a:extLst>
          </p:cNvPr>
          <p:cNvSpPr txBox="1"/>
          <p:nvPr/>
        </p:nvSpPr>
        <p:spPr>
          <a:xfrm>
            <a:off x="302426" y="601620"/>
            <a:ext cx="3430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3-1. </a:t>
            </a:r>
            <a:r>
              <a:rPr lang="ko-KR" altLang="en-US" dirty="0"/>
              <a:t>회원정보 수정 기능</a:t>
            </a:r>
            <a:r>
              <a:rPr lang="en-US" altLang="ko-KR" dirty="0"/>
              <a:t>(CRUD)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873600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F5E6964-8619-41EA-9C75-9426F13B55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970952"/>
            <a:ext cx="82296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7D178A43-A5AB-4FA7-B3E2-D3D49C55F81C}"/>
              </a:ext>
            </a:extLst>
          </p:cNvPr>
          <p:cNvSpPr/>
          <p:nvPr/>
        </p:nvSpPr>
        <p:spPr>
          <a:xfrm flipV="1">
            <a:off x="2158537" y="2683368"/>
            <a:ext cx="979055" cy="31404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말풍선: 사각형 4">
            <a:extLst>
              <a:ext uri="{FF2B5EF4-FFF2-40B4-BE49-F238E27FC236}">
                <a16:creationId xmlns:a16="http://schemas.microsoft.com/office/drawing/2014/main" id="{7D3B4C63-AD56-4704-9C85-5E1D960E0000}"/>
              </a:ext>
            </a:extLst>
          </p:cNvPr>
          <p:cNvSpPr/>
          <p:nvPr/>
        </p:nvSpPr>
        <p:spPr>
          <a:xfrm>
            <a:off x="5818004" y="2051602"/>
            <a:ext cx="1469486" cy="452586"/>
          </a:xfrm>
          <a:prstGeom prst="wedgeRectCallout">
            <a:avLst>
              <a:gd name="adj1" fmla="val -22101"/>
              <a:gd name="adj2" fmla="val -78023"/>
            </a:avLst>
          </a:prstGeom>
          <a:solidFill>
            <a:srgbClr val="06BAB1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캘린더 </a:t>
            </a:r>
            <a:r>
              <a:rPr lang="en-US" altLang="ko-KR" sz="1200" dirty="0"/>
              <a:t>API</a:t>
            </a:r>
            <a:endParaRPr lang="ko-KR" altLang="en-US" sz="1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2F4588-29E6-41D6-BD30-A74B7301664C}"/>
              </a:ext>
            </a:extLst>
          </p:cNvPr>
          <p:cNvSpPr txBox="1"/>
          <p:nvPr/>
        </p:nvSpPr>
        <p:spPr>
          <a:xfrm>
            <a:off x="89762" y="130309"/>
            <a:ext cx="21579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u="sng" dirty="0"/>
              <a:t>3. </a:t>
            </a:r>
            <a:r>
              <a:rPr lang="ko-KR" altLang="en-US" b="1" u="sng" dirty="0" err="1"/>
              <a:t>회원별</a:t>
            </a:r>
            <a:r>
              <a:rPr lang="ko-KR" altLang="en-US" b="1" u="sng" dirty="0"/>
              <a:t> 추가기능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A8A6AF-6D9E-4235-8832-7B6E809CFB2F}"/>
              </a:ext>
            </a:extLst>
          </p:cNvPr>
          <p:cNvSpPr txBox="1"/>
          <p:nvPr/>
        </p:nvSpPr>
        <p:spPr>
          <a:xfrm>
            <a:off x="302426" y="601620"/>
            <a:ext cx="4100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3-2. </a:t>
            </a:r>
            <a:r>
              <a:rPr lang="ko-KR" altLang="en-US" dirty="0"/>
              <a:t>일정 관리 기능 </a:t>
            </a:r>
            <a:r>
              <a:rPr lang="en-US" altLang="ko-KR" dirty="0"/>
              <a:t>(</a:t>
            </a:r>
            <a:r>
              <a:rPr lang="ko-KR" altLang="en-US" dirty="0"/>
              <a:t>캘린더 </a:t>
            </a:r>
            <a:r>
              <a:rPr lang="en-US" altLang="ko-KR" dirty="0"/>
              <a:t>API </a:t>
            </a:r>
            <a:r>
              <a:rPr lang="ko-KR" altLang="en-US" dirty="0"/>
              <a:t>활용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508508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14EEF168-AF04-4346-9B83-6DD4774F23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1072931"/>
            <a:ext cx="82296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367E813D-F17C-4B4B-9AF3-1E06EB8AE63E}"/>
              </a:ext>
            </a:extLst>
          </p:cNvPr>
          <p:cNvSpPr/>
          <p:nvPr/>
        </p:nvSpPr>
        <p:spPr>
          <a:xfrm flipV="1">
            <a:off x="2131752" y="3091071"/>
            <a:ext cx="979055" cy="31404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B24302-0024-4ECA-985D-674FD260E962}"/>
              </a:ext>
            </a:extLst>
          </p:cNvPr>
          <p:cNvSpPr txBox="1"/>
          <p:nvPr/>
        </p:nvSpPr>
        <p:spPr>
          <a:xfrm>
            <a:off x="89762" y="130309"/>
            <a:ext cx="21579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u="sng" dirty="0"/>
              <a:t>3. </a:t>
            </a:r>
            <a:r>
              <a:rPr lang="ko-KR" altLang="en-US" b="1" u="sng" dirty="0" err="1"/>
              <a:t>회원별</a:t>
            </a:r>
            <a:r>
              <a:rPr lang="ko-KR" altLang="en-US" b="1" u="sng" dirty="0"/>
              <a:t> 추가기능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BA63DF-FD49-41A3-B061-FF1F51ABD568}"/>
              </a:ext>
            </a:extLst>
          </p:cNvPr>
          <p:cNvSpPr txBox="1"/>
          <p:nvPr/>
        </p:nvSpPr>
        <p:spPr>
          <a:xfrm>
            <a:off x="302426" y="601620"/>
            <a:ext cx="4052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3-3. </a:t>
            </a:r>
            <a:r>
              <a:rPr lang="ko-KR" altLang="en-US" dirty="0"/>
              <a:t>포트폴리오 관리 기능 </a:t>
            </a:r>
            <a:r>
              <a:rPr lang="en-US" altLang="ko-KR" dirty="0"/>
              <a:t>(</a:t>
            </a:r>
            <a:r>
              <a:rPr lang="ko-KR" altLang="en-US" dirty="0"/>
              <a:t>파일관리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306967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5A986DD5-E6D4-4D9A-BC23-B9C227D0AA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7380" y="942622"/>
            <a:ext cx="8677604" cy="5785069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7BADD8B6-3C14-4BF3-AF97-9B57EFEE2EB3}"/>
              </a:ext>
            </a:extLst>
          </p:cNvPr>
          <p:cNvSpPr/>
          <p:nvPr/>
        </p:nvSpPr>
        <p:spPr>
          <a:xfrm flipV="1">
            <a:off x="2945477" y="2054667"/>
            <a:ext cx="592143" cy="18699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말풍선: 사각형 5">
            <a:extLst>
              <a:ext uri="{FF2B5EF4-FFF2-40B4-BE49-F238E27FC236}">
                <a16:creationId xmlns:a16="http://schemas.microsoft.com/office/drawing/2014/main" id="{2E57A4CB-8ADB-49AE-904F-24D5AC535F91}"/>
              </a:ext>
            </a:extLst>
          </p:cNvPr>
          <p:cNvSpPr/>
          <p:nvPr/>
        </p:nvSpPr>
        <p:spPr>
          <a:xfrm>
            <a:off x="6739794" y="3126141"/>
            <a:ext cx="3078342" cy="709015"/>
          </a:xfrm>
          <a:prstGeom prst="wedgeRectCallout">
            <a:avLst>
              <a:gd name="adj1" fmla="val -22101"/>
              <a:gd name="adj2" fmla="val -78023"/>
            </a:avLst>
          </a:prstGeom>
          <a:solidFill>
            <a:srgbClr val="06BAB1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Drag and Drop </a:t>
            </a:r>
            <a:r>
              <a:rPr lang="ko-KR" altLang="en-US" dirty="0"/>
              <a:t>기능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189FAD-0424-408A-853D-5289906166CA}"/>
              </a:ext>
            </a:extLst>
          </p:cNvPr>
          <p:cNvSpPr txBox="1"/>
          <p:nvPr/>
        </p:nvSpPr>
        <p:spPr>
          <a:xfrm>
            <a:off x="89762" y="130309"/>
            <a:ext cx="21579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u="sng" dirty="0"/>
              <a:t>3. </a:t>
            </a:r>
            <a:r>
              <a:rPr lang="ko-KR" altLang="en-US" b="1" u="sng" dirty="0" err="1"/>
              <a:t>회원별</a:t>
            </a:r>
            <a:r>
              <a:rPr lang="ko-KR" altLang="en-US" b="1" u="sng" dirty="0"/>
              <a:t> 추가기능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E914B4-B5FB-4E6A-A758-1AEB3FECCF4C}"/>
              </a:ext>
            </a:extLst>
          </p:cNvPr>
          <p:cNvSpPr txBox="1"/>
          <p:nvPr/>
        </p:nvSpPr>
        <p:spPr>
          <a:xfrm>
            <a:off x="302426" y="601620"/>
            <a:ext cx="3591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3-3. </a:t>
            </a:r>
            <a:r>
              <a:rPr lang="ko-KR" altLang="en-US" dirty="0"/>
              <a:t>웹하드 관리 기능 </a:t>
            </a:r>
            <a:r>
              <a:rPr lang="en-US" altLang="ko-KR" dirty="0"/>
              <a:t>(</a:t>
            </a:r>
            <a:r>
              <a:rPr lang="ko-KR" altLang="en-US" dirty="0"/>
              <a:t>파일관리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898976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, 텍스트이(가) 표시된 사진&#10;&#10;자동 생성된 설명">
            <a:extLst>
              <a:ext uri="{FF2B5EF4-FFF2-40B4-BE49-F238E27FC236}">
                <a16:creationId xmlns:a16="http://schemas.microsoft.com/office/drawing/2014/main" id="{057E9DC2-3668-437C-B6DD-DEA0C86AB0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2308" y="970952"/>
            <a:ext cx="6886646" cy="6008599"/>
          </a:xfrm>
          <a:prstGeom prst="rect">
            <a:avLst/>
          </a:prstGeom>
        </p:spPr>
      </p:pic>
      <p:sp>
        <p:nvSpPr>
          <p:cNvPr id="5" name="말풍선: 사각형 4">
            <a:extLst>
              <a:ext uri="{FF2B5EF4-FFF2-40B4-BE49-F238E27FC236}">
                <a16:creationId xmlns:a16="http://schemas.microsoft.com/office/drawing/2014/main" id="{7CD2EAE4-DA38-4862-A715-277C82CB2D9A}"/>
              </a:ext>
            </a:extLst>
          </p:cNvPr>
          <p:cNvSpPr/>
          <p:nvPr/>
        </p:nvSpPr>
        <p:spPr>
          <a:xfrm>
            <a:off x="7187756" y="4089071"/>
            <a:ext cx="1586901" cy="428902"/>
          </a:xfrm>
          <a:prstGeom prst="wedgeRectCallout">
            <a:avLst>
              <a:gd name="adj1" fmla="val -42499"/>
              <a:gd name="adj2" fmla="val -83683"/>
            </a:avLst>
          </a:prstGeom>
          <a:solidFill>
            <a:srgbClr val="06BAB1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/>
              <a:t>결제 </a:t>
            </a:r>
            <a:r>
              <a:rPr lang="en-US" altLang="ko-KR" sz="2000" dirty="0"/>
              <a:t>API</a:t>
            </a:r>
            <a:endParaRPr lang="ko-KR" altLang="en-US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267128-FFE1-4A42-A22D-4559E4F009B6}"/>
              </a:ext>
            </a:extLst>
          </p:cNvPr>
          <p:cNvSpPr txBox="1"/>
          <p:nvPr/>
        </p:nvSpPr>
        <p:spPr>
          <a:xfrm>
            <a:off x="89762" y="130309"/>
            <a:ext cx="21579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u="sng" dirty="0"/>
              <a:t>3. </a:t>
            </a:r>
            <a:r>
              <a:rPr lang="ko-KR" altLang="en-US" b="1" u="sng" dirty="0" err="1"/>
              <a:t>회원별</a:t>
            </a:r>
            <a:r>
              <a:rPr lang="ko-KR" altLang="en-US" b="1" u="sng" dirty="0"/>
              <a:t> 추가기능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A3F699-25AD-43D7-AB43-A5254FAC5C91}"/>
              </a:ext>
            </a:extLst>
          </p:cNvPr>
          <p:cNvSpPr txBox="1"/>
          <p:nvPr/>
        </p:nvSpPr>
        <p:spPr>
          <a:xfrm>
            <a:off x="302426" y="601620"/>
            <a:ext cx="3326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3-3. </a:t>
            </a:r>
            <a:r>
              <a:rPr lang="ko-KR" altLang="en-US" dirty="0"/>
              <a:t>결제 기능 </a:t>
            </a:r>
            <a:r>
              <a:rPr lang="en-US" altLang="ko-KR" dirty="0"/>
              <a:t>(</a:t>
            </a:r>
            <a:r>
              <a:rPr lang="ko-KR" altLang="en-US" dirty="0"/>
              <a:t>결제 </a:t>
            </a:r>
            <a:r>
              <a:rPr lang="en-US" altLang="ko-KR" dirty="0"/>
              <a:t>API </a:t>
            </a:r>
            <a:r>
              <a:rPr lang="ko-KR" altLang="en-US" dirty="0"/>
              <a:t>활용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26341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52B98A6-FDBF-4FA6-898E-B3AEE276BF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198" y="1072931"/>
            <a:ext cx="10743603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138A6BB2-F013-4CDF-AEB2-F0428FEE5DDC}"/>
              </a:ext>
            </a:extLst>
          </p:cNvPr>
          <p:cNvSpPr/>
          <p:nvPr/>
        </p:nvSpPr>
        <p:spPr>
          <a:xfrm flipV="1">
            <a:off x="10196945" y="1793362"/>
            <a:ext cx="979055" cy="31404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DF135E-4A61-4D43-B3C6-64A3098FD268}"/>
              </a:ext>
            </a:extLst>
          </p:cNvPr>
          <p:cNvSpPr txBox="1"/>
          <p:nvPr/>
        </p:nvSpPr>
        <p:spPr>
          <a:xfrm>
            <a:off x="89762" y="130309"/>
            <a:ext cx="1927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u="sng" dirty="0"/>
              <a:t>4. </a:t>
            </a:r>
            <a:r>
              <a:rPr lang="ko-KR" altLang="en-US" b="1" u="sng" dirty="0"/>
              <a:t>고객문의 기능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10FD1C-CDEA-4AE7-B37C-FF53C71E2F83}"/>
              </a:ext>
            </a:extLst>
          </p:cNvPr>
          <p:cNvSpPr txBox="1"/>
          <p:nvPr/>
        </p:nvSpPr>
        <p:spPr>
          <a:xfrm>
            <a:off x="302426" y="601620"/>
            <a:ext cx="3339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4-1. </a:t>
            </a:r>
            <a:r>
              <a:rPr lang="ko-KR" altLang="en-US" dirty="0"/>
              <a:t>공지사항 및 </a:t>
            </a:r>
            <a:r>
              <a:rPr lang="en-US" altLang="ko-KR" dirty="0"/>
              <a:t>Q&amp;A (CRUD)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975381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7E1A6791-02C4-4104-8574-E277D5B1FF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198" y="1072931"/>
            <a:ext cx="10743603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0C665E4-A08B-4CE7-91F7-9FB32AE134A5}"/>
              </a:ext>
            </a:extLst>
          </p:cNvPr>
          <p:cNvSpPr txBox="1"/>
          <p:nvPr/>
        </p:nvSpPr>
        <p:spPr>
          <a:xfrm>
            <a:off x="89762" y="130309"/>
            <a:ext cx="1927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u="sng" dirty="0"/>
              <a:t>4. </a:t>
            </a:r>
            <a:r>
              <a:rPr lang="ko-KR" altLang="en-US" b="1" u="sng" dirty="0"/>
              <a:t>고객문의 기능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AB92D5-5A06-4682-8DCB-AAD692B3191A}"/>
              </a:ext>
            </a:extLst>
          </p:cNvPr>
          <p:cNvSpPr txBox="1"/>
          <p:nvPr/>
        </p:nvSpPr>
        <p:spPr>
          <a:xfrm>
            <a:off x="302426" y="601620"/>
            <a:ext cx="3339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4-1. </a:t>
            </a:r>
            <a:r>
              <a:rPr lang="ko-KR" altLang="en-US" dirty="0"/>
              <a:t>공지사항 및 </a:t>
            </a:r>
            <a:r>
              <a:rPr lang="en-US" altLang="ko-KR" dirty="0"/>
              <a:t>Q&amp;A (CRUD)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058423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A353F66-574C-4493-B16D-8C67C600D1BA}"/>
              </a:ext>
            </a:extLst>
          </p:cNvPr>
          <p:cNvSpPr txBox="1"/>
          <p:nvPr/>
        </p:nvSpPr>
        <p:spPr>
          <a:xfrm>
            <a:off x="6571040" y="499641"/>
            <a:ext cx="2542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u="sng" dirty="0"/>
              <a:t>※ </a:t>
            </a:r>
            <a:r>
              <a:rPr lang="ko-KR" altLang="en-US" b="1" u="sng" dirty="0"/>
              <a:t>기타 추가 편의 기능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1F1F21-5749-4AA7-B885-530D58B5D01D}"/>
              </a:ext>
            </a:extLst>
          </p:cNvPr>
          <p:cNvSpPr txBox="1"/>
          <p:nvPr/>
        </p:nvSpPr>
        <p:spPr>
          <a:xfrm>
            <a:off x="6571040" y="1039872"/>
            <a:ext cx="20585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회원간 쪽지기능</a:t>
            </a:r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상담사 채팅기능</a:t>
            </a:r>
            <a:endParaRPr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EC9383-9264-46D1-A39A-1E9DC68B2789}"/>
              </a:ext>
            </a:extLst>
          </p:cNvPr>
          <p:cNvSpPr txBox="1"/>
          <p:nvPr/>
        </p:nvSpPr>
        <p:spPr>
          <a:xfrm>
            <a:off x="1054235" y="499641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u="sng" dirty="0"/>
              <a:t>※ </a:t>
            </a:r>
            <a:r>
              <a:rPr lang="ko-KR" altLang="en-US" b="1" u="sng" dirty="0"/>
              <a:t>요약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2B4A5AB-1343-469C-9832-1DF6BE87961F}"/>
              </a:ext>
            </a:extLst>
          </p:cNvPr>
          <p:cNvSpPr txBox="1"/>
          <p:nvPr/>
        </p:nvSpPr>
        <p:spPr>
          <a:xfrm>
            <a:off x="1054235" y="1039872"/>
            <a:ext cx="5041765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u="sng" dirty="0"/>
              <a:t>회원정보 관리 기능</a:t>
            </a:r>
            <a:endParaRPr lang="en-US" altLang="ko-KR" u="sng" dirty="0"/>
          </a:p>
          <a:p>
            <a:r>
              <a:rPr lang="en-US" altLang="ko-KR" dirty="0"/>
              <a:t>    - </a:t>
            </a:r>
            <a:r>
              <a:rPr lang="ko-KR" altLang="en-US" dirty="0"/>
              <a:t>이름</a:t>
            </a:r>
            <a:r>
              <a:rPr lang="en-US" altLang="ko-KR" dirty="0"/>
              <a:t>,</a:t>
            </a:r>
            <a:r>
              <a:rPr lang="ko-KR" altLang="en-US" dirty="0"/>
              <a:t> 이메일</a:t>
            </a:r>
            <a:r>
              <a:rPr lang="en-US" altLang="ko-KR" dirty="0"/>
              <a:t>, </a:t>
            </a:r>
            <a:r>
              <a:rPr lang="ko-KR" altLang="en-US" dirty="0"/>
              <a:t>비밀번호를 이용한 회원가입</a:t>
            </a:r>
            <a:endParaRPr lang="en-US" altLang="ko-KR" dirty="0"/>
          </a:p>
          <a:p>
            <a:r>
              <a:rPr lang="en-US" altLang="ko-KR" dirty="0"/>
              <a:t>    - </a:t>
            </a:r>
            <a:r>
              <a:rPr lang="ko-KR" altLang="en-US" dirty="0" err="1"/>
              <a:t>소셜사이트</a:t>
            </a:r>
            <a:r>
              <a:rPr lang="ko-KR" altLang="en-US" dirty="0"/>
              <a:t> 연동한 회원가입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2. </a:t>
            </a:r>
            <a:r>
              <a:rPr lang="ko-KR" altLang="en-US" u="sng" dirty="0"/>
              <a:t>포트폴리오 및 채용정보 관리기능</a:t>
            </a:r>
            <a:endParaRPr lang="en-US" altLang="ko-KR" u="sng" dirty="0"/>
          </a:p>
          <a:p>
            <a:r>
              <a:rPr lang="en-US" altLang="ko-KR" dirty="0"/>
              <a:t>    - </a:t>
            </a:r>
            <a:r>
              <a:rPr lang="ko-KR" altLang="en-US" dirty="0"/>
              <a:t>게시판 형식으로 구현</a:t>
            </a:r>
            <a:endParaRPr lang="en-US" altLang="ko-KR" dirty="0"/>
          </a:p>
          <a:p>
            <a:r>
              <a:rPr lang="en-US" altLang="ko-KR" dirty="0"/>
              <a:t>      (</a:t>
            </a:r>
            <a:r>
              <a:rPr lang="ko-KR" altLang="en-US" dirty="0"/>
              <a:t>부가 </a:t>
            </a:r>
            <a:r>
              <a:rPr lang="en-US" altLang="ko-KR" dirty="0"/>
              <a:t>: </a:t>
            </a:r>
            <a:r>
              <a:rPr lang="ko-KR" altLang="en-US" dirty="0"/>
              <a:t>투표기능</a:t>
            </a:r>
            <a:r>
              <a:rPr lang="en-US" altLang="ko-KR" dirty="0"/>
              <a:t>, </a:t>
            </a:r>
            <a:r>
              <a:rPr lang="ko-KR" altLang="en-US" dirty="0"/>
              <a:t>지도 </a:t>
            </a:r>
            <a:r>
              <a:rPr lang="en-US" altLang="ko-KR" dirty="0"/>
              <a:t>API, </a:t>
            </a:r>
            <a:r>
              <a:rPr lang="ko-KR" altLang="en-US" dirty="0"/>
              <a:t>앵커 등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en-US" altLang="ko-KR" dirty="0"/>
              <a:t>3. </a:t>
            </a:r>
            <a:r>
              <a:rPr lang="ko-KR" altLang="en-US" u="sng" dirty="0" err="1"/>
              <a:t>회원별</a:t>
            </a:r>
            <a:r>
              <a:rPr lang="ko-KR" altLang="en-US" u="sng" dirty="0"/>
              <a:t> 추가기능</a:t>
            </a:r>
            <a:endParaRPr lang="en-US" altLang="ko-KR" u="sng" dirty="0"/>
          </a:p>
          <a:p>
            <a:r>
              <a:rPr lang="en-US" altLang="ko-KR" dirty="0"/>
              <a:t>     - </a:t>
            </a:r>
            <a:r>
              <a:rPr lang="ko-KR" altLang="en-US" dirty="0" err="1"/>
              <a:t>내정보</a:t>
            </a:r>
            <a:r>
              <a:rPr lang="ko-KR" altLang="en-US" dirty="0"/>
              <a:t> 수정</a:t>
            </a:r>
            <a:endParaRPr lang="en-US" altLang="ko-KR" dirty="0"/>
          </a:p>
          <a:p>
            <a:r>
              <a:rPr lang="en-US" altLang="ko-KR" dirty="0"/>
              <a:t>     - </a:t>
            </a:r>
            <a:r>
              <a:rPr lang="ko-KR" altLang="en-US" dirty="0"/>
              <a:t>일정 관리 </a:t>
            </a:r>
            <a:r>
              <a:rPr lang="en-US" altLang="ko-KR" dirty="0"/>
              <a:t>(</a:t>
            </a:r>
            <a:r>
              <a:rPr lang="ko-KR" altLang="en-US" dirty="0"/>
              <a:t>캘린더 </a:t>
            </a:r>
            <a:r>
              <a:rPr lang="en-US" altLang="ko-KR" dirty="0"/>
              <a:t>API)</a:t>
            </a:r>
          </a:p>
          <a:p>
            <a:r>
              <a:rPr lang="en-US" altLang="ko-KR" dirty="0"/>
              <a:t>     - </a:t>
            </a:r>
            <a:r>
              <a:rPr lang="ko-KR" altLang="en-US" dirty="0"/>
              <a:t>포트폴리오 관리</a:t>
            </a:r>
            <a:endParaRPr lang="en-US" altLang="ko-KR" dirty="0"/>
          </a:p>
          <a:p>
            <a:r>
              <a:rPr lang="en-US" altLang="ko-KR" dirty="0"/>
              <a:t>     - </a:t>
            </a:r>
            <a:r>
              <a:rPr lang="ko-KR" altLang="en-US" dirty="0"/>
              <a:t>웹하드 기능</a:t>
            </a:r>
            <a:r>
              <a:rPr lang="en-US" altLang="ko-KR" dirty="0"/>
              <a:t> (</a:t>
            </a:r>
            <a:r>
              <a:rPr lang="ko-KR" altLang="en-US" dirty="0"/>
              <a:t>결제 </a:t>
            </a:r>
            <a:r>
              <a:rPr lang="en-US" altLang="ko-KR" dirty="0"/>
              <a:t>API)</a:t>
            </a:r>
          </a:p>
          <a:p>
            <a:endParaRPr lang="en-US" altLang="ko-KR" dirty="0"/>
          </a:p>
          <a:p>
            <a:r>
              <a:rPr lang="en-US" altLang="ko-KR" dirty="0"/>
              <a:t>4. </a:t>
            </a:r>
            <a:r>
              <a:rPr lang="ko-KR" altLang="en-US" u="sng" dirty="0"/>
              <a:t>고객문의 기능</a:t>
            </a:r>
            <a:endParaRPr lang="en-US" altLang="ko-KR" u="sng" dirty="0"/>
          </a:p>
          <a:p>
            <a:r>
              <a:rPr lang="en-US" altLang="ko-KR" dirty="0"/>
              <a:t>     - </a:t>
            </a:r>
            <a:r>
              <a:rPr lang="ko-KR" altLang="en-US" dirty="0"/>
              <a:t>공지사항</a:t>
            </a:r>
            <a:endParaRPr lang="en-US" altLang="ko-KR" dirty="0"/>
          </a:p>
          <a:p>
            <a:r>
              <a:rPr lang="en-US" altLang="ko-KR" dirty="0"/>
              <a:t>     - FAQ</a:t>
            </a:r>
          </a:p>
          <a:p>
            <a:r>
              <a:rPr lang="en-US" altLang="ko-KR" dirty="0"/>
              <a:t>     - Q&amp;A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037981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B3A7BBC3-3AE1-4D85-8ABC-12F428C882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4211" y="0"/>
            <a:ext cx="6858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004BE75-1595-4B2E-AB3A-348F53C18839}"/>
              </a:ext>
            </a:extLst>
          </p:cNvPr>
          <p:cNvSpPr/>
          <p:nvPr/>
        </p:nvSpPr>
        <p:spPr>
          <a:xfrm>
            <a:off x="7199455" y="787078"/>
            <a:ext cx="1817224" cy="100550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868521-2089-462F-8AA5-0552D36DBE94}"/>
              </a:ext>
            </a:extLst>
          </p:cNvPr>
          <p:cNvSpPr txBox="1"/>
          <p:nvPr/>
        </p:nvSpPr>
        <p:spPr>
          <a:xfrm>
            <a:off x="89762" y="130309"/>
            <a:ext cx="1383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u="sng" dirty="0"/>
              <a:t>0.</a:t>
            </a:r>
            <a:r>
              <a:rPr lang="ko-KR" altLang="en-US" b="1" u="sng" dirty="0"/>
              <a:t> 미리보기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94BB603-D486-4BAA-B37A-EBDD04C9B972}"/>
              </a:ext>
            </a:extLst>
          </p:cNvPr>
          <p:cNvSpPr/>
          <p:nvPr/>
        </p:nvSpPr>
        <p:spPr>
          <a:xfrm>
            <a:off x="2554211" y="1956120"/>
            <a:ext cx="6661166" cy="3703899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E98D9BA-199B-482D-9911-4D6FDAE6193B}"/>
              </a:ext>
            </a:extLst>
          </p:cNvPr>
          <p:cNvSpPr/>
          <p:nvPr/>
        </p:nvSpPr>
        <p:spPr>
          <a:xfrm>
            <a:off x="2565787" y="410900"/>
            <a:ext cx="1566376" cy="306731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5C9A22F-62AF-413F-8F53-5755A8FB406A}"/>
              </a:ext>
            </a:extLst>
          </p:cNvPr>
          <p:cNvSpPr/>
          <p:nvPr/>
        </p:nvSpPr>
        <p:spPr>
          <a:xfrm>
            <a:off x="2917881" y="787078"/>
            <a:ext cx="4015354" cy="1099595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8C3853B-40E0-44E2-9EBA-CB6BFCCB5072}"/>
              </a:ext>
            </a:extLst>
          </p:cNvPr>
          <p:cNvSpPr/>
          <p:nvPr/>
        </p:nvSpPr>
        <p:spPr>
          <a:xfrm>
            <a:off x="4174731" y="406079"/>
            <a:ext cx="1357968" cy="306732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0B339E6-9D8C-437D-BEAE-BFF5014B9503}"/>
              </a:ext>
            </a:extLst>
          </p:cNvPr>
          <p:cNvSpPr/>
          <p:nvPr/>
        </p:nvSpPr>
        <p:spPr>
          <a:xfrm>
            <a:off x="2565788" y="6227181"/>
            <a:ext cx="675124" cy="219920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753F2F0-7011-4ADD-B207-EFEB3708FBD4}"/>
              </a:ext>
            </a:extLst>
          </p:cNvPr>
          <p:cNvSpPr txBox="1"/>
          <p:nvPr/>
        </p:nvSpPr>
        <p:spPr>
          <a:xfrm>
            <a:off x="9412211" y="967543"/>
            <a:ext cx="2113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회원정보 관리기능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0383F83-D138-47F5-A66C-E12486920E83}"/>
              </a:ext>
            </a:extLst>
          </p:cNvPr>
          <p:cNvSpPr txBox="1"/>
          <p:nvPr/>
        </p:nvSpPr>
        <p:spPr>
          <a:xfrm>
            <a:off x="9484289" y="3824597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C000"/>
                </a:solidFill>
              </a:rPr>
              <a:t>포트폴리오</a:t>
            </a:r>
            <a:endParaRPr lang="en-US" altLang="ko-KR" b="1" dirty="0">
              <a:solidFill>
                <a:srgbClr val="FFC000"/>
              </a:solidFill>
            </a:endParaRPr>
          </a:p>
          <a:p>
            <a:pPr algn="ctr"/>
            <a:r>
              <a:rPr lang="ko-KR" altLang="en-US" b="1" dirty="0">
                <a:solidFill>
                  <a:srgbClr val="FFC000"/>
                </a:solidFill>
              </a:rPr>
              <a:t>관리 기능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C0261A2-81A3-4C4B-9D9A-D3720B9BF1B0}"/>
              </a:ext>
            </a:extLst>
          </p:cNvPr>
          <p:cNvSpPr txBox="1"/>
          <p:nvPr/>
        </p:nvSpPr>
        <p:spPr>
          <a:xfrm>
            <a:off x="5814391" y="54053"/>
            <a:ext cx="11897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00B050"/>
                </a:solidFill>
              </a:rPr>
              <a:t>채용정보</a:t>
            </a:r>
            <a:endParaRPr lang="en-US" altLang="ko-KR" b="1" dirty="0">
              <a:solidFill>
                <a:srgbClr val="00B050"/>
              </a:solidFill>
            </a:endParaRPr>
          </a:p>
          <a:p>
            <a:r>
              <a:rPr lang="ko-KR" altLang="en-US" b="1" dirty="0">
                <a:solidFill>
                  <a:srgbClr val="00B050"/>
                </a:solidFill>
              </a:rPr>
              <a:t>관리 기능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D25D4DC-D391-425B-81D7-CACD09CDB86B}"/>
              </a:ext>
            </a:extLst>
          </p:cNvPr>
          <p:cNvSpPr txBox="1"/>
          <p:nvPr/>
        </p:nvSpPr>
        <p:spPr>
          <a:xfrm>
            <a:off x="1264653" y="561648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00B0F0"/>
                </a:solidFill>
              </a:rPr>
              <a:t>고객문의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E91A50C-8B7F-40C6-B784-ADDAB148D5CB}"/>
              </a:ext>
            </a:extLst>
          </p:cNvPr>
          <p:cNvSpPr txBox="1"/>
          <p:nvPr/>
        </p:nvSpPr>
        <p:spPr>
          <a:xfrm>
            <a:off x="9610909" y="1336875"/>
            <a:ext cx="237116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- </a:t>
            </a:r>
            <a:r>
              <a:rPr lang="ko-KR" altLang="en-US" dirty="0">
                <a:solidFill>
                  <a:srgbClr val="FF0000"/>
                </a:solidFill>
              </a:rPr>
              <a:t>회원가입</a:t>
            </a:r>
            <a:endParaRPr lang="en-US" altLang="ko-KR" dirty="0">
              <a:solidFill>
                <a:srgbClr val="FF0000"/>
              </a:solidFill>
            </a:endParaRPr>
          </a:p>
          <a:p>
            <a:r>
              <a:rPr lang="en-US" altLang="ko-KR" dirty="0">
                <a:solidFill>
                  <a:srgbClr val="FF0000"/>
                </a:solidFill>
              </a:rPr>
              <a:t>- </a:t>
            </a:r>
            <a:r>
              <a:rPr lang="ko-KR" altLang="en-US" dirty="0" err="1">
                <a:solidFill>
                  <a:srgbClr val="FF0000"/>
                </a:solidFill>
              </a:rPr>
              <a:t>내정보</a:t>
            </a:r>
            <a:r>
              <a:rPr lang="ko-KR" altLang="en-US" dirty="0">
                <a:solidFill>
                  <a:srgbClr val="FF0000"/>
                </a:solidFill>
              </a:rPr>
              <a:t> 수정</a:t>
            </a:r>
            <a:endParaRPr lang="en-US" altLang="ko-KR" dirty="0">
              <a:solidFill>
                <a:srgbClr val="FF0000"/>
              </a:solidFill>
            </a:endParaRPr>
          </a:p>
          <a:p>
            <a:r>
              <a:rPr lang="en-US" altLang="ko-KR" dirty="0">
                <a:solidFill>
                  <a:srgbClr val="FF0000"/>
                </a:solidFill>
              </a:rPr>
              <a:t>- </a:t>
            </a:r>
            <a:r>
              <a:rPr lang="ko-KR" altLang="en-US" dirty="0">
                <a:solidFill>
                  <a:srgbClr val="FF0000"/>
                </a:solidFill>
              </a:rPr>
              <a:t>일정 관리</a:t>
            </a:r>
            <a:endParaRPr lang="en-US" altLang="ko-KR" dirty="0">
              <a:solidFill>
                <a:srgbClr val="FF0000"/>
              </a:solidFill>
            </a:endParaRPr>
          </a:p>
          <a:p>
            <a:r>
              <a:rPr lang="en-US" altLang="ko-KR" dirty="0">
                <a:solidFill>
                  <a:srgbClr val="FF0000"/>
                </a:solidFill>
              </a:rPr>
              <a:t>- </a:t>
            </a:r>
            <a:r>
              <a:rPr lang="ko-KR" altLang="en-US" dirty="0">
                <a:solidFill>
                  <a:srgbClr val="FF0000"/>
                </a:solidFill>
              </a:rPr>
              <a:t>내 포트폴리오 수정</a:t>
            </a:r>
            <a:endParaRPr lang="en-US" altLang="ko-KR" dirty="0">
              <a:solidFill>
                <a:srgbClr val="FF0000"/>
              </a:solidFill>
            </a:endParaRPr>
          </a:p>
          <a:p>
            <a:r>
              <a:rPr lang="en-US" altLang="ko-KR" dirty="0">
                <a:solidFill>
                  <a:srgbClr val="FF0000"/>
                </a:solidFill>
              </a:rPr>
              <a:t>- </a:t>
            </a:r>
            <a:r>
              <a:rPr lang="ko-KR" altLang="en-US" dirty="0">
                <a:solidFill>
                  <a:srgbClr val="FF0000"/>
                </a:solidFill>
              </a:rPr>
              <a:t>웹하드 기능</a:t>
            </a:r>
            <a:endParaRPr lang="en-US" altLang="ko-KR" dirty="0">
              <a:solidFill>
                <a:srgbClr val="FF0000"/>
              </a:solidFill>
            </a:endParaRPr>
          </a:p>
          <a:p>
            <a:r>
              <a:rPr lang="en-US" altLang="ko-KR" dirty="0">
                <a:solidFill>
                  <a:srgbClr val="FF0000"/>
                </a:solidFill>
              </a:rPr>
              <a:t>- </a:t>
            </a:r>
            <a:r>
              <a:rPr lang="ko-KR" altLang="en-US" dirty="0">
                <a:solidFill>
                  <a:srgbClr val="FF0000"/>
                </a:solidFill>
              </a:rPr>
              <a:t>결제 기능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FB789DA-44A2-4999-8C08-6ACCC0DB9AD6}"/>
              </a:ext>
            </a:extLst>
          </p:cNvPr>
          <p:cNvSpPr txBox="1"/>
          <p:nvPr/>
        </p:nvSpPr>
        <p:spPr>
          <a:xfrm>
            <a:off x="9396939" y="4456392"/>
            <a:ext cx="2601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C000"/>
                </a:solidFill>
              </a:rPr>
              <a:t>- </a:t>
            </a:r>
            <a:r>
              <a:rPr lang="ko-KR" altLang="en-US" dirty="0">
                <a:solidFill>
                  <a:srgbClr val="FFC000"/>
                </a:solidFill>
              </a:rPr>
              <a:t>게시판 형식으로 구현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C85A9F2-D4E6-4A18-9618-FD39085A036E}"/>
              </a:ext>
            </a:extLst>
          </p:cNvPr>
          <p:cNvSpPr txBox="1"/>
          <p:nvPr/>
        </p:nvSpPr>
        <p:spPr>
          <a:xfrm>
            <a:off x="7035795" y="299106"/>
            <a:ext cx="2601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B050"/>
                </a:solidFill>
              </a:rPr>
              <a:t>- </a:t>
            </a:r>
            <a:r>
              <a:rPr lang="ko-KR" altLang="en-US" dirty="0">
                <a:solidFill>
                  <a:srgbClr val="00B050"/>
                </a:solidFill>
              </a:rPr>
              <a:t>게시판 형식으로 구현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924985B-1767-4752-97E8-93C6C005BF3E}"/>
              </a:ext>
            </a:extLst>
          </p:cNvPr>
          <p:cNvSpPr txBox="1"/>
          <p:nvPr/>
        </p:nvSpPr>
        <p:spPr>
          <a:xfrm>
            <a:off x="1237544" y="5934670"/>
            <a:ext cx="128432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B0F0"/>
                </a:solidFill>
              </a:rPr>
              <a:t>- </a:t>
            </a:r>
            <a:r>
              <a:rPr lang="ko-KR" altLang="en-US" dirty="0">
                <a:solidFill>
                  <a:srgbClr val="00B0F0"/>
                </a:solidFill>
              </a:rPr>
              <a:t>공지사항</a:t>
            </a:r>
            <a:endParaRPr lang="en-US" altLang="ko-KR" dirty="0">
              <a:solidFill>
                <a:srgbClr val="00B0F0"/>
              </a:solidFill>
            </a:endParaRPr>
          </a:p>
          <a:p>
            <a:r>
              <a:rPr lang="en-US" altLang="ko-KR" dirty="0">
                <a:solidFill>
                  <a:srgbClr val="00B0F0"/>
                </a:solidFill>
              </a:rPr>
              <a:t>- FAQ</a:t>
            </a:r>
          </a:p>
          <a:p>
            <a:r>
              <a:rPr lang="en-US" altLang="ko-KR" dirty="0">
                <a:solidFill>
                  <a:srgbClr val="00B0F0"/>
                </a:solidFill>
              </a:rPr>
              <a:t>- Q&amp;A</a:t>
            </a:r>
            <a:endParaRPr lang="ko-KR" altLang="en-US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16481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2B4A5AB-1343-469C-9832-1DF6BE87961F}"/>
              </a:ext>
            </a:extLst>
          </p:cNvPr>
          <p:cNvSpPr txBox="1"/>
          <p:nvPr/>
        </p:nvSpPr>
        <p:spPr>
          <a:xfrm>
            <a:off x="5262278" y="3167390"/>
            <a:ext cx="16674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/>
              <a:t>THE END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4859563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57363B95-0FCF-4D8B-8187-4B6DCC151B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500" t="19543" r="23750" b="7555"/>
          <a:stretch/>
        </p:blipFill>
        <p:spPr>
          <a:xfrm>
            <a:off x="2174870" y="1184312"/>
            <a:ext cx="6826260" cy="5409149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C04F944-0CED-4C21-B041-9D50F7EDF203}"/>
              </a:ext>
            </a:extLst>
          </p:cNvPr>
          <p:cNvSpPr/>
          <p:nvPr/>
        </p:nvSpPr>
        <p:spPr>
          <a:xfrm flipV="1">
            <a:off x="2159844" y="1681168"/>
            <a:ext cx="3428156" cy="2593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8A8E27-F47B-43CE-AF82-EA4942CBF3E9}"/>
              </a:ext>
            </a:extLst>
          </p:cNvPr>
          <p:cNvSpPr txBox="1"/>
          <p:nvPr/>
        </p:nvSpPr>
        <p:spPr>
          <a:xfrm>
            <a:off x="89762" y="130309"/>
            <a:ext cx="2454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u="sng" dirty="0"/>
              <a:t>1. </a:t>
            </a:r>
            <a:r>
              <a:rPr lang="ko-KR" altLang="en-US" b="1" u="sng" dirty="0"/>
              <a:t>회원정보 관리 기능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61E1E8-4939-4940-A79A-6007A995F189}"/>
              </a:ext>
            </a:extLst>
          </p:cNvPr>
          <p:cNvSpPr txBox="1"/>
          <p:nvPr/>
        </p:nvSpPr>
        <p:spPr>
          <a:xfrm>
            <a:off x="302426" y="601620"/>
            <a:ext cx="5793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1-1. </a:t>
            </a:r>
            <a:r>
              <a:rPr lang="ko-KR" altLang="en-US" dirty="0"/>
              <a:t>이름</a:t>
            </a:r>
            <a:r>
              <a:rPr lang="en-US" altLang="ko-KR" dirty="0"/>
              <a:t>, </a:t>
            </a:r>
            <a:r>
              <a:rPr lang="ko-KR" altLang="en-US" dirty="0"/>
              <a:t>이메일</a:t>
            </a:r>
            <a:r>
              <a:rPr lang="en-US" altLang="ko-KR" dirty="0"/>
              <a:t>, </a:t>
            </a:r>
            <a:r>
              <a:rPr lang="ko-KR" altLang="en-US" dirty="0"/>
              <a:t>비밀번호를 이용하여</a:t>
            </a:r>
            <a:r>
              <a:rPr lang="en-US" altLang="ko-KR" dirty="0"/>
              <a:t> </a:t>
            </a:r>
            <a:r>
              <a:rPr lang="ko-KR" altLang="en-US" dirty="0"/>
              <a:t>일반회원 가입</a:t>
            </a:r>
          </a:p>
        </p:txBody>
      </p:sp>
    </p:spTree>
    <p:extLst>
      <p:ext uri="{BB962C8B-B14F-4D97-AF65-F5344CB8AC3E}">
        <p14:creationId xmlns:p14="http://schemas.microsoft.com/office/powerpoint/2010/main" val="41040566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D8B46A6E-1046-40A5-8BA8-D0D44BF6E0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500" t="19543" r="23750" b="7555"/>
          <a:stretch/>
        </p:blipFill>
        <p:spPr>
          <a:xfrm>
            <a:off x="2174870" y="1184312"/>
            <a:ext cx="6826260" cy="5409149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C04F944-0CED-4C21-B041-9D50F7EDF203}"/>
              </a:ext>
            </a:extLst>
          </p:cNvPr>
          <p:cNvSpPr/>
          <p:nvPr/>
        </p:nvSpPr>
        <p:spPr>
          <a:xfrm flipV="1">
            <a:off x="4231178" y="4705000"/>
            <a:ext cx="2769062" cy="2632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4D907E-E1EC-4945-BE2A-BA1BD0E944D8}"/>
              </a:ext>
            </a:extLst>
          </p:cNvPr>
          <p:cNvSpPr txBox="1"/>
          <p:nvPr/>
        </p:nvSpPr>
        <p:spPr>
          <a:xfrm>
            <a:off x="89762" y="130309"/>
            <a:ext cx="2454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u="sng" dirty="0"/>
              <a:t>1. </a:t>
            </a:r>
            <a:r>
              <a:rPr lang="ko-KR" altLang="en-US" b="1" u="sng" dirty="0"/>
              <a:t>회원정보 관리 기능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FA3DF1-689E-42E5-AA90-845D2C4F6780}"/>
              </a:ext>
            </a:extLst>
          </p:cNvPr>
          <p:cNvSpPr txBox="1"/>
          <p:nvPr/>
        </p:nvSpPr>
        <p:spPr>
          <a:xfrm>
            <a:off x="302426" y="601620"/>
            <a:ext cx="5793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1-1. </a:t>
            </a:r>
            <a:r>
              <a:rPr lang="ko-KR" altLang="en-US" dirty="0"/>
              <a:t>이름</a:t>
            </a:r>
            <a:r>
              <a:rPr lang="en-US" altLang="ko-KR" dirty="0"/>
              <a:t>, </a:t>
            </a:r>
            <a:r>
              <a:rPr lang="ko-KR" altLang="en-US" dirty="0"/>
              <a:t>이메일</a:t>
            </a:r>
            <a:r>
              <a:rPr lang="en-US" altLang="ko-KR" dirty="0"/>
              <a:t>, </a:t>
            </a:r>
            <a:r>
              <a:rPr lang="ko-KR" altLang="en-US" dirty="0"/>
              <a:t>비밀번호를 이용하여</a:t>
            </a:r>
            <a:r>
              <a:rPr lang="en-US" altLang="ko-KR" dirty="0"/>
              <a:t> </a:t>
            </a:r>
            <a:r>
              <a:rPr lang="ko-KR" altLang="en-US" dirty="0"/>
              <a:t>일반회원 가입</a:t>
            </a:r>
          </a:p>
        </p:txBody>
      </p:sp>
    </p:spTree>
    <p:extLst>
      <p:ext uri="{BB962C8B-B14F-4D97-AF65-F5344CB8AC3E}">
        <p14:creationId xmlns:p14="http://schemas.microsoft.com/office/powerpoint/2010/main" val="7733460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ABF9496C-F760-46AC-A545-5075C5DA3D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7864" y="1072931"/>
            <a:ext cx="6415495" cy="5736522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AE84FB13-AAB3-449B-B666-2ABC59C33CEC}"/>
              </a:ext>
            </a:extLst>
          </p:cNvPr>
          <p:cNvSpPr/>
          <p:nvPr/>
        </p:nvSpPr>
        <p:spPr>
          <a:xfrm flipV="1">
            <a:off x="4674524" y="5049516"/>
            <a:ext cx="2457796" cy="27432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0E2648-9DEF-4682-B8F4-775D0195BCC2}"/>
              </a:ext>
            </a:extLst>
          </p:cNvPr>
          <p:cNvSpPr txBox="1"/>
          <p:nvPr/>
        </p:nvSpPr>
        <p:spPr>
          <a:xfrm>
            <a:off x="89762" y="130309"/>
            <a:ext cx="2454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u="sng" dirty="0"/>
              <a:t>1. </a:t>
            </a:r>
            <a:r>
              <a:rPr lang="ko-KR" altLang="en-US" b="1" u="sng" dirty="0"/>
              <a:t>회원정보 관리 기능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184260-3368-48D2-BFBD-4FE2B23E1167}"/>
              </a:ext>
            </a:extLst>
          </p:cNvPr>
          <p:cNvSpPr txBox="1"/>
          <p:nvPr/>
        </p:nvSpPr>
        <p:spPr>
          <a:xfrm>
            <a:off x="302426" y="601620"/>
            <a:ext cx="5793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1-1. </a:t>
            </a:r>
            <a:r>
              <a:rPr lang="ko-KR" altLang="en-US" dirty="0"/>
              <a:t>이름</a:t>
            </a:r>
            <a:r>
              <a:rPr lang="en-US" altLang="ko-KR" dirty="0"/>
              <a:t>, </a:t>
            </a:r>
            <a:r>
              <a:rPr lang="ko-KR" altLang="en-US" dirty="0"/>
              <a:t>이메일</a:t>
            </a:r>
            <a:r>
              <a:rPr lang="en-US" altLang="ko-KR" dirty="0"/>
              <a:t>, </a:t>
            </a:r>
            <a:r>
              <a:rPr lang="ko-KR" altLang="en-US" dirty="0"/>
              <a:t>비밀번호를 이용하여</a:t>
            </a:r>
            <a:r>
              <a:rPr lang="en-US" altLang="ko-KR" dirty="0"/>
              <a:t> </a:t>
            </a:r>
            <a:r>
              <a:rPr lang="ko-KR" altLang="en-US" dirty="0"/>
              <a:t>일반회원 가입</a:t>
            </a:r>
          </a:p>
        </p:txBody>
      </p:sp>
    </p:spTree>
    <p:extLst>
      <p:ext uri="{BB962C8B-B14F-4D97-AF65-F5344CB8AC3E}">
        <p14:creationId xmlns:p14="http://schemas.microsoft.com/office/powerpoint/2010/main" val="41358628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17484219-1822-46A9-8C8B-2A93926DFC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426" y="1000982"/>
            <a:ext cx="7417147" cy="5726709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1FBD8CD5-A720-434A-949B-EFB5E1BF303F}"/>
              </a:ext>
            </a:extLst>
          </p:cNvPr>
          <p:cNvSpPr/>
          <p:nvPr/>
        </p:nvSpPr>
        <p:spPr>
          <a:xfrm flipV="1">
            <a:off x="6096000" y="1629323"/>
            <a:ext cx="3708574" cy="34348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말풍선: 사각형 4">
            <a:extLst>
              <a:ext uri="{FF2B5EF4-FFF2-40B4-BE49-F238E27FC236}">
                <a16:creationId xmlns:a16="http://schemas.microsoft.com/office/drawing/2014/main" id="{0608C894-408A-4195-B23E-0A05EE4CA525}"/>
              </a:ext>
            </a:extLst>
          </p:cNvPr>
          <p:cNvSpPr/>
          <p:nvPr/>
        </p:nvSpPr>
        <p:spPr>
          <a:xfrm>
            <a:off x="7906173" y="2741310"/>
            <a:ext cx="2097558" cy="943462"/>
          </a:xfrm>
          <a:prstGeom prst="wedgeRectCallout">
            <a:avLst>
              <a:gd name="adj1" fmla="val -63853"/>
              <a:gd name="adj2" fmla="val 2886"/>
            </a:avLst>
          </a:prstGeom>
          <a:solidFill>
            <a:srgbClr val="06BAB1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소셜 </a:t>
            </a:r>
            <a:r>
              <a:rPr lang="ko-KR" altLang="en-US" dirty="0" err="1"/>
              <a:t>어카운트</a:t>
            </a:r>
            <a:r>
              <a:rPr lang="ko-KR" altLang="en-US" dirty="0"/>
              <a:t> </a:t>
            </a:r>
            <a:r>
              <a:rPr lang="en-US" altLang="ko-KR" dirty="0"/>
              <a:t>API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14F31D2-A021-41DD-8515-75FBA88E8686}"/>
              </a:ext>
            </a:extLst>
          </p:cNvPr>
          <p:cNvSpPr txBox="1"/>
          <p:nvPr/>
        </p:nvSpPr>
        <p:spPr>
          <a:xfrm>
            <a:off x="89762" y="130309"/>
            <a:ext cx="2454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u="sng" dirty="0"/>
              <a:t>1. </a:t>
            </a:r>
            <a:r>
              <a:rPr lang="ko-KR" altLang="en-US" b="1" u="sng" dirty="0"/>
              <a:t>회원정보 관리 기능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3FDF0E4-3746-41EC-979F-A9A2242AA187}"/>
              </a:ext>
            </a:extLst>
          </p:cNvPr>
          <p:cNvSpPr txBox="1"/>
          <p:nvPr/>
        </p:nvSpPr>
        <p:spPr>
          <a:xfrm>
            <a:off x="302426" y="601620"/>
            <a:ext cx="4570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1-2. </a:t>
            </a:r>
            <a:r>
              <a:rPr lang="ko-KR" altLang="en-US" dirty="0"/>
              <a:t>소셜 사이트 </a:t>
            </a:r>
            <a:r>
              <a:rPr lang="en-US" altLang="ko-KR" dirty="0"/>
              <a:t>API</a:t>
            </a:r>
            <a:r>
              <a:rPr lang="ko-KR" altLang="en-US" dirty="0"/>
              <a:t>를</a:t>
            </a:r>
            <a:r>
              <a:rPr lang="en-US" altLang="ko-KR" dirty="0"/>
              <a:t> </a:t>
            </a:r>
            <a:r>
              <a:rPr lang="ko-KR" altLang="en-US" dirty="0"/>
              <a:t>활용하여 회원관리</a:t>
            </a:r>
          </a:p>
        </p:txBody>
      </p:sp>
    </p:spTree>
    <p:extLst>
      <p:ext uri="{BB962C8B-B14F-4D97-AF65-F5344CB8AC3E}">
        <p14:creationId xmlns:p14="http://schemas.microsoft.com/office/powerpoint/2010/main" val="21555197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3800B865-B0BC-4940-8A59-5F36C4AC46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0144" y="1020302"/>
            <a:ext cx="5870260" cy="5865368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114DECBB-D03D-491F-A1DD-6EA0EEA9CCFD}"/>
              </a:ext>
            </a:extLst>
          </p:cNvPr>
          <p:cNvSpPr/>
          <p:nvPr/>
        </p:nvSpPr>
        <p:spPr>
          <a:xfrm flipV="1">
            <a:off x="2837647" y="2661920"/>
            <a:ext cx="5452913" cy="8788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33CCCC-89A3-4CAF-9C46-7AB69F9592BF}"/>
              </a:ext>
            </a:extLst>
          </p:cNvPr>
          <p:cNvSpPr txBox="1"/>
          <p:nvPr/>
        </p:nvSpPr>
        <p:spPr>
          <a:xfrm>
            <a:off x="89762" y="130309"/>
            <a:ext cx="4019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u="sng" dirty="0"/>
              <a:t>2. </a:t>
            </a:r>
            <a:r>
              <a:rPr lang="ko-KR" altLang="en-US" b="1" u="sng" dirty="0"/>
              <a:t>포트폴리오 및 채용정보 관리 기능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D8F8BE-40C3-478E-90E6-A69D90DD11F8}"/>
              </a:ext>
            </a:extLst>
          </p:cNvPr>
          <p:cNvSpPr txBox="1"/>
          <p:nvPr/>
        </p:nvSpPr>
        <p:spPr>
          <a:xfrm>
            <a:off x="302426" y="601620"/>
            <a:ext cx="4286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2-1. </a:t>
            </a:r>
            <a:r>
              <a:rPr lang="ko-KR" altLang="en-US" dirty="0"/>
              <a:t>게시판 형식으로 구현 </a:t>
            </a:r>
            <a:r>
              <a:rPr lang="en-US" altLang="ko-KR" dirty="0"/>
              <a:t>(CRUD </a:t>
            </a:r>
            <a:r>
              <a:rPr lang="ko-KR" altLang="en-US" dirty="0"/>
              <a:t>기능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40D56F8-C793-4660-A8A2-5369E33B2EC4}"/>
              </a:ext>
            </a:extLst>
          </p:cNvPr>
          <p:cNvSpPr txBox="1"/>
          <p:nvPr/>
        </p:nvSpPr>
        <p:spPr>
          <a:xfrm>
            <a:off x="8918105" y="2844225"/>
            <a:ext cx="28632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부가</a:t>
            </a:r>
            <a:r>
              <a:rPr lang="en-US" altLang="ko-KR" sz="1600" dirty="0"/>
              <a:t>)</a:t>
            </a:r>
          </a:p>
          <a:p>
            <a:r>
              <a:rPr lang="ko-KR" altLang="en-US" sz="1600" dirty="0"/>
              <a:t>이달의 포트폴리오 순위</a:t>
            </a:r>
            <a:r>
              <a:rPr lang="en-US" altLang="ko-KR" sz="1600" dirty="0"/>
              <a:t> </a:t>
            </a:r>
            <a:r>
              <a:rPr lang="ko-KR" altLang="en-US" sz="1600" dirty="0"/>
              <a:t>투표</a:t>
            </a:r>
          </a:p>
        </p:txBody>
      </p:sp>
    </p:spTree>
    <p:extLst>
      <p:ext uri="{BB962C8B-B14F-4D97-AF65-F5344CB8AC3E}">
        <p14:creationId xmlns:p14="http://schemas.microsoft.com/office/powerpoint/2010/main" val="35211545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832C7010-48C7-44AC-A927-03A12BAF8E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1041400"/>
            <a:ext cx="5816600" cy="58166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F038140D-35BD-45BF-AF0C-2C428A3950B0}"/>
              </a:ext>
            </a:extLst>
          </p:cNvPr>
          <p:cNvSpPr/>
          <p:nvPr/>
        </p:nvSpPr>
        <p:spPr>
          <a:xfrm flipV="1">
            <a:off x="2739746" y="1409030"/>
            <a:ext cx="2472334" cy="23689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말풍선: 사각형 7">
            <a:extLst>
              <a:ext uri="{FF2B5EF4-FFF2-40B4-BE49-F238E27FC236}">
                <a16:creationId xmlns:a16="http://schemas.microsoft.com/office/drawing/2014/main" id="{15218968-1C4E-4BB6-B16C-318E773279AF}"/>
              </a:ext>
            </a:extLst>
          </p:cNvPr>
          <p:cNvSpPr/>
          <p:nvPr/>
        </p:nvSpPr>
        <p:spPr>
          <a:xfrm>
            <a:off x="5612037" y="1409030"/>
            <a:ext cx="1460051" cy="490880"/>
          </a:xfrm>
          <a:prstGeom prst="wedgeRectCallout">
            <a:avLst>
              <a:gd name="adj1" fmla="val -63853"/>
              <a:gd name="adj2" fmla="val 2886"/>
            </a:avLst>
          </a:prstGeom>
          <a:solidFill>
            <a:srgbClr val="06BAB1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mouseover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3FFE18-EA35-4073-9AD6-B8CBD1DC265E}"/>
              </a:ext>
            </a:extLst>
          </p:cNvPr>
          <p:cNvSpPr txBox="1"/>
          <p:nvPr/>
        </p:nvSpPr>
        <p:spPr>
          <a:xfrm>
            <a:off x="89762" y="130309"/>
            <a:ext cx="4019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u="sng" dirty="0"/>
              <a:t>2. </a:t>
            </a:r>
            <a:r>
              <a:rPr lang="ko-KR" altLang="en-US" b="1" u="sng" dirty="0"/>
              <a:t>포트폴리오 및 채용정보 관리 기능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F8F9F02-5266-4458-9748-F500E43C7595}"/>
              </a:ext>
            </a:extLst>
          </p:cNvPr>
          <p:cNvSpPr txBox="1"/>
          <p:nvPr/>
        </p:nvSpPr>
        <p:spPr>
          <a:xfrm>
            <a:off x="302426" y="601620"/>
            <a:ext cx="4286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2-1. </a:t>
            </a:r>
            <a:r>
              <a:rPr lang="ko-KR" altLang="en-US" dirty="0"/>
              <a:t>게시판 형식으로 구현 </a:t>
            </a:r>
            <a:r>
              <a:rPr lang="en-US" altLang="ko-KR" dirty="0"/>
              <a:t>(CRUD </a:t>
            </a:r>
            <a:r>
              <a:rPr lang="ko-KR" altLang="en-US" dirty="0"/>
              <a:t>기능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949C2C6-FC3F-4913-B487-EF8A8385C076}"/>
              </a:ext>
            </a:extLst>
          </p:cNvPr>
          <p:cNvSpPr/>
          <p:nvPr/>
        </p:nvSpPr>
        <p:spPr>
          <a:xfrm flipV="1">
            <a:off x="8104226" y="6509350"/>
            <a:ext cx="379374" cy="3486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3E4CE83-E047-44A0-A498-079D55CEAB64}"/>
              </a:ext>
            </a:extLst>
          </p:cNvPr>
          <p:cNvSpPr txBox="1"/>
          <p:nvPr/>
        </p:nvSpPr>
        <p:spPr>
          <a:xfrm>
            <a:off x="8918105" y="6098900"/>
            <a:ext cx="15600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부가</a:t>
            </a:r>
            <a:r>
              <a:rPr lang="en-US" altLang="ko-KR" sz="1600" dirty="0"/>
              <a:t>)</a:t>
            </a:r>
          </a:p>
          <a:p>
            <a:r>
              <a:rPr lang="ko-KR" altLang="en-US" sz="1600" dirty="0"/>
              <a:t>앵커 기능 적용</a:t>
            </a:r>
          </a:p>
        </p:txBody>
      </p:sp>
    </p:spTree>
    <p:extLst>
      <p:ext uri="{BB962C8B-B14F-4D97-AF65-F5344CB8AC3E}">
        <p14:creationId xmlns:p14="http://schemas.microsoft.com/office/powerpoint/2010/main" val="17545050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스크린샷이(가) 표시된 사진&#10;&#10;자동 생성된 설명">
            <a:extLst>
              <a:ext uri="{FF2B5EF4-FFF2-40B4-BE49-F238E27FC236}">
                <a16:creationId xmlns:a16="http://schemas.microsoft.com/office/drawing/2014/main" id="{08B8E84E-5305-477B-9AF0-1288CFDE8E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0232" y="1206500"/>
            <a:ext cx="5703368" cy="712921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149EBB4-48CA-4CAD-A5A1-FD322A3190E4}"/>
              </a:ext>
            </a:extLst>
          </p:cNvPr>
          <p:cNvSpPr txBox="1"/>
          <p:nvPr/>
        </p:nvSpPr>
        <p:spPr>
          <a:xfrm>
            <a:off x="89762" y="130309"/>
            <a:ext cx="4019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u="sng" dirty="0"/>
              <a:t>2. </a:t>
            </a:r>
            <a:r>
              <a:rPr lang="ko-KR" altLang="en-US" b="1" u="sng" dirty="0"/>
              <a:t>포트폴리오 및 채용정보 관리 기능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CD4E40-B61F-43C5-B3D1-C2D8C5C8D017}"/>
              </a:ext>
            </a:extLst>
          </p:cNvPr>
          <p:cNvSpPr txBox="1"/>
          <p:nvPr/>
        </p:nvSpPr>
        <p:spPr>
          <a:xfrm>
            <a:off x="302426" y="601620"/>
            <a:ext cx="4286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2-1. </a:t>
            </a:r>
            <a:r>
              <a:rPr lang="ko-KR" altLang="en-US" dirty="0"/>
              <a:t>게시판 형식으로 구현 </a:t>
            </a:r>
            <a:r>
              <a:rPr lang="en-US" altLang="ko-KR" dirty="0"/>
              <a:t>(CRUD </a:t>
            </a:r>
            <a:r>
              <a:rPr lang="ko-KR" altLang="en-US" dirty="0"/>
              <a:t>기능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289606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166</TotalTime>
  <Words>427</Words>
  <Application>Microsoft Office PowerPoint</Application>
  <PresentationFormat>와이드스크린</PresentationFormat>
  <Paragraphs>89</Paragraphs>
  <Slides>20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5" baseType="lpstr">
      <vt:lpstr>Arial</vt:lpstr>
      <vt:lpstr>HY나무B</vt:lpstr>
      <vt:lpstr>맑은 고딕</vt:lpstr>
      <vt:lpstr>Consolas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송율리아</dc:creator>
  <cp:lastModifiedBy>송율리아</cp:lastModifiedBy>
  <cp:revision>41</cp:revision>
  <dcterms:created xsi:type="dcterms:W3CDTF">2020-03-08T02:19:17Z</dcterms:created>
  <dcterms:modified xsi:type="dcterms:W3CDTF">2020-03-08T09:51:19Z</dcterms:modified>
</cp:coreProperties>
</file>